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277" r:id="rId3"/>
    <p:sldId id="275" r:id="rId4"/>
    <p:sldId id="279" r:id="rId5"/>
    <p:sldId id="281" r:id="rId6"/>
    <p:sldId id="278" r:id="rId7"/>
    <p:sldId id="274" r:id="rId8"/>
    <p:sldId id="283" r:id="rId9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66AE01C-3886-4E48-909A-E4CA90CD6D8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439C7CF-82E6-42C6-BC37-416298A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F145-921E-4A1C-B4DD-BDE19D2E7B3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6811C-EBA7-4228-901D-50B0F5674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5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AE0C-9A4B-44F9-8D9E-99D5B0D63E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8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1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8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4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2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1851-13DB-4107-A0AA-0D3F947A1F3B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1C2C-F94C-4904-8239-195406F39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raziella.panetta@uscg.mil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Tiffani.s.collier.civ@cvr.mi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005" y="3608569"/>
            <a:ext cx="2601884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D14 AOR Sexual Assault              Response Coordinator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Sand Island Pkwy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Honolulu, HI 96819</a:t>
            </a:r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lianne.m.casupang@uscg.mil</a:t>
            </a:r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 842-2087 </a:t>
            </a:r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(office)</a:t>
            </a:r>
          </a:p>
          <a:p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 </a:t>
            </a:r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291-7720 </a:t>
            </a:r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(cell)</a:t>
            </a:r>
          </a:p>
          <a:p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900" b="1" u="sng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900" b="1" u="sng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2718" y="930913"/>
            <a:ext cx="7848418" cy="410881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900" u="sng" dirty="0" smtClean="0">
                <a:solidFill>
                  <a:srgbClr val="002060"/>
                </a:solidFill>
              </a:rPr>
              <a:t>Services I Provide:</a:t>
            </a:r>
            <a:r>
              <a:rPr lang="en-US" sz="900" b="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900" b="0" dirty="0" smtClean="0">
                <a:solidFill>
                  <a:srgbClr val="002060"/>
                </a:solidFill>
              </a:rPr>
              <a:t>I ensure that appropriate care is coordinated and provided to victims of sexual assault.  I track the services provided to a victim of sexual assault from the initial report through final disposition and resolution. I coordinate all training, prevention and response efforts throughout District 14 AOR.  I also administer the Victim Advocate program.  </a:t>
            </a:r>
          </a:p>
          <a:p>
            <a:endParaRPr lang="en-US" sz="900" b="0" dirty="0">
              <a:solidFill>
                <a:srgbClr val="002060"/>
              </a:solidFill>
            </a:endParaRPr>
          </a:p>
          <a:p>
            <a:endParaRPr lang="en-US" sz="900" b="0" dirty="0" smtClean="0">
              <a:solidFill>
                <a:srgbClr val="002060"/>
              </a:solidFill>
            </a:endParaRPr>
          </a:p>
          <a:p>
            <a:r>
              <a:rPr lang="en-US" sz="900" u="sng" dirty="0" smtClean="0">
                <a:solidFill>
                  <a:srgbClr val="002060"/>
                </a:solidFill>
              </a:rPr>
              <a:t>Trainings I Provide:</a:t>
            </a:r>
            <a:endParaRPr lang="en-US" sz="900" u="sng" dirty="0">
              <a:solidFill>
                <a:srgbClr val="002060"/>
              </a:solidFill>
            </a:endParaRPr>
          </a:p>
          <a:p>
            <a:r>
              <a:rPr lang="en-US" sz="900" b="0" dirty="0" smtClean="0">
                <a:solidFill>
                  <a:srgbClr val="002060"/>
                </a:solidFill>
              </a:rPr>
              <a:t>SAPRR program trainings:  CG Bystander Intervention Training, general all-hands </a:t>
            </a:r>
            <a:r>
              <a:rPr lang="en-US" sz="900" b="0" dirty="0">
                <a:solidFill>
                  <a:srgbClr val="002060"/>
                </a:solidFill>
              </a:rPr>
              <a:t>SAPRR </a:t>
            </a:r>
            <a:r>
              <a:rPr lang="en-US" sz="900" b="0" dirty="0" smtClean="0">
                <a:solidFill>
                  <a:srgbClr val="002060"/>
                </a:solidFill>
              </a:rPr>
              <a:t>training (</a:t>
            </a:r>
            <a:r>
              <a:rPr lang="en-US" sz="900" b="0" dirty="0">
                <a:solidFill>
                  <a:srgbClr val="002060"/>
                </a:solidFill>
              </a:rPr>
              <a:t>giving/receiving consent, impact of sexual assault, recovery from sexual assault, male victimization, retaliation, offender </a:t>
            </a:r>
            <a:r>
              <a:rPr lang="en-US" sz="900" b="0" dirty="0" smtClean="0">
                <a:solidFill>
                  <a:srgbClr val="002060"/>
                </a:solidFill>
              </a:rPr>
              <a:t>behavior) </a:t>
            </a:r>
          </a:p>
          <a:p>
            <a:endParaRPr lang="en-US" sz="900" b="0" dirty="0">
              <a:solidFill>
                <a:srgbClr val="002060"/>
              </a:solidFill>
            </a:endParaRPr>
          </a:p>
          <a:p>
            <a:r>
              <a:rPr lang="en-US" sz="900" b="0" dirty="0" smtClean="0">
                <a:solidFill>
                  <a:srgbClr val="002060"/>
                </a:solidFill>
              </a:rPr>
              <a:t>Work-Life balance trainings:  resiliency, mindfulness, operational stress control, stress management, anger management, conflict management, group dynamics, giving/receiving feedback, communication in the workplace, etc.</a:t>
            </a:r>
          </a:p>
          <a:p>
            <a:endParaRPr lang="en-US" sz="900" u="sng" dirty="0" smtClean="0">
              <a:solidFill>
                <a:srgbClr val="002060"/>
              </a:solidFill>
            </a:endParaRPr>
          </a:p>
          <a:p>
            <a:endParaRPr lang="en-US" sz="900" u="sng" dirty="0" smtClean="0">
              <a:solidFill>
                <a:srgbClr val="002060"/>
              </a:solidFill>
            </a:endParaRPr>
          </a:p>
          <a:p>
            <a:r>
              <a:rPr lang="en-US" sz="900" u="sng" dirty="0">
                <a:solidFill>
                  <a:srgbClr val="002060"/>
                </a:solidFill>
              </a:rPr>
              <a:t>Licensure and </a:t>
            </a:r>
            <a:r>
              <a:rPr lang="en-US" sz="900" u="sng" dirty="0" smtClean="0">
                <a:solidFill>
                  <a:srgbClr val="002060"/>
                </a:solidFill>
              </a:rPr>
              <a:t>Certification</a:t>
            </a:r>
            <a:r>
              <a:rPr lang="en-US" sz="900" u="sng" dirty="0">
                <a:solidFill>
                  <a:srgbClr val="002060"/>
                </a:solidFill>
              </a:rPr>
              <a:t>:</a:t>
            </a:r>
          </a:p>
          <a:p>
            <a:r>
              <a:rPr lang="en-US" sz="900" b="0" dirty="0">
                <a:solidFill>
                  <a:srgbClr val="002060"/>
                </a:solidFill>
              </a:rPr>
              <a:t>Licensed mental health </a:t>
            </a:r>
            <a:r>
              <a:rPr lang="en-US" sz="900" b="0" dirty="0" smtClean="0">
                <a:solidFill>
                  <a:srgbClr val="002060"/>
                </a:solidFill>
              </a:rPr>
              <a:t>counselor in the State of Hawaii</a:t>
            </a:r>
            <a:endParaRPr lang="en-US" sz="900" b="0" dirty="0">
              <a:solidFill>
                <a:srgbClr val="002060"/>
              </a:solidFill>
            </a:endParaRPr>
          </a:p>
          <a:p>
            <a:r>
              <a:rPr lang="en-US" sz="900" b="0" dirty="0">
                <a:solidFill>
                  <a:srgbClr val="002060"/>
                </a:solidFill>
              </a:rPr>
              <a:t>National certified counselor </a:t>
            </a:r>
            <a:r>
              <a:rPr lang="en-US" sz="900" b="0" dirty="0" smtClean="0">
                <a:solidFill>
                  <a:srgbClr val="002060"/>
                </a:solidFill>
              </a:rPr>
              <a:t/>
            </a:r>
            <a:br>
              <a:rPr lang="en-US" sz="900" b="0" dirty="0" smtClean="0">
                <a:solidFill>
                  <a:srgbClr val="002060"/>
                </a:solidFill>
              </a:rPr>
            </a:br>
            <a:endParaRPr lang="en-US" sz="900" b="0" dirty="0" smtClean="0">
              <a:solidFill>
                <a:srgbClr val="002060"/>
              </a:solidFill>
            </a:endParaRPr>
          </a:p>
          <a:p>
            <a:endParaRPr lang="en-US" sz="900" u="sng" dirty="0" smtClean="0">
              <a:solidFill>
                <a:srgbClr val="002060"/>
              </a:solidFill>
            </a:endParaRPr>
          </a:p>
          <a:p>
            <a:r>
              <a:rPr lang="en-US" sz="900" u="sng" dirty="0" smtClean="0">
                <a:solidFill>
                  <a:srgbClr val="002060"/>
                </a:solidFill>
              </a:rPr>
              <a:t>Professional </a:t>
            </a:r>
            <a:r>
              <a:rPr lang="en-US" sz="900" u="sng" dirty="0">
                <a:solidFill>
                  <a:srgbClr val="002060"/>
                </a:solidFill>
              </a:rPr>
              <a:t>Milestones</a:t>
            </a:r>
            <a:r>
              <a:rPr lang="en-US" sz="900" u="sng" dirty="0" smtClean="0">
                <a:solidFill>
                  <a:srgbClr val="002060"/>
                </a:solidFill>
              </a:rPr>
              <a:t>:</a:t>
            </a:r>
            <a:endParaRPr lang="en-US" sz="900" b="0" dirty="0" smtClean="0">
              <a:solidFill>
                <a:srgbClr val="002060"/>
              </a:solidFill>
            </a:endParaRPr>
          </a:p>
          <a:p>
            <a:r>
              <a:rPr lang="en-US" sz="900" b="0" dirty="0" smtClean="0">
                <a:solidFill>
                  <a:srgbClr val="002060"/>
                </a:solidFill>
              </a:rPr>
              <a:t>Bachelor’s Degree in Secondary Education </a:t>
            </a:r>
          </a:p>
          <a:p>
            <a:r>
              <a:rPr lang="en-US" sz="900" b="0" dirty="0" smtClean="0">
                <a:solidFill>
                  <a:srgbClr val="002060"/>
                </a:solidFill>
              </a:rPr>
              <a:t>Master’s Degree in Counseling Psychology </a:t>
            </a:r>
          </a:p>
          <a:p>
            <a:endParaRPr lang="en-US" sz="900" b="0" dirty="0">
              <a:solidFill>
                <a:srgbClr val="002060"/>
              </a:solidFill>
            </a:endParaRPr>
          </a:p>
          <a:p>
            <a:endParaRPr lang="en-US" sz="900" b="0" dirty="0" smtClean="0">
              <a:solidFill>
                <a:srgbClr val="002060"/>
              </a:solidFill>
            </a:endParaRPr>
          </a:p>
          <a:p>
            <a:endParaRPr lang="en-US" sz="900" b="0" dirty="0" smtClean="0">
              <a:solidFill>
                <a:srgbClr val="002060"/>
              </a:solidFill>
            </a:endParaRPr>
          </a:p>
          <a:p>
            <a:endParaRPr lang="en-US" sz="900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8969" y="213478"/>
            <a:ext cx="10001047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Lianne Casupang</a:t>
            </a:r>
          </a:p>
          <a:p>
            <a:pPr lvl="0"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Sexual Assault Response Coordinator</a:t>
            </a:r>
            <a:endParaRPr lang="en-US" sz="100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AutoShape 2" descr="https://mail.uscg.mil/owa/attachment.ashx?id=RgAAAADICNFkgvfEQYoC%2fvmdoOsmBwB6fGZ8z089Q6CvWEsYLolZAAAFVN%2bOAAAF1Mui319PRrzgUNVSlv93AAEpY9JrAAAJ&amp;attcnt=1&amp;attid0=BAAAAAAA&amp;attcid0=90554269-C1FC-4AE8-A419-A04E2429A3BB"/>
          <p:cNvSpPr>
            <a:spLocks noChangeAspect="1" noChangeArrowheads="1"/>
          </p:cNvSpPr>
          <p:nvPr/>
        </p:nvSpPr>
        <p:spPr bwMode="auto">
          <a:xfrm>
            <a:off x="63499" y="-136526"/>
            <a:ext cx="1561913" cy="15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700" y="798657"/>
            <a:ext cx="2960144" cy="22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90" y="2742818"/>
            <a:ext cx="2586986" cy="15474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51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Assignment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D14 Personal Financial Manager</a:t>
            </a:r>
          </a:p>
          <a:p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Sand Island Pkwy</a:t>
            </a:r>
          </a:p>
          <a:p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Honolulu, HI 96819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Graziella.panetta@uscg.mil</a:t>
            </a:r>
            <a:endParaRPr lang="en-US" sz="105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(808)842-2751(office)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(808)291-3154(cell)</a:t>
            </a:r>
          </a:p>
          <a:p>
            <a:endParaRPr lang="en-US" sz="1051" u="sng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1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Qualifications: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MBA,</a:t>
            </a:r>
            <a:r>
              <a:rPr lang="en-US" sz="1050" dirty="0" err="1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ChFC</a:t>
            </a:r>
            <a:r>
              <a:rPr lang="en-US" sz="1050" dirty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®,AFC</a:t>
            </a:r>
            <a:r>
              <a:rPr lang="en-US" sz="1050" dirty="0" smtClean="0">
                <a:solidFill>
                  <a:srgbClr val="00206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®</a:t>
            </a:r>
            <a:endParaRPr lang="en-US" sz="1050" dirty="0">
              <a:solidFill>
                <a:srgbClr val="00206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0876" y="963489"/>
            <a:ext cx="9186683" cy="13860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51" u="sng" dirty="0" smtClean="0">
                <a:solidFill>
                  <a:srgbClr val="002060"/>
                </a:solidFill>
              </a:rPr>
              <a:t>Services I </a:t>
            </a:r>
            <a:r>
              <a:rPr lang="en-US" sz="1051" u="sng" dirty="0">
                <a:solidFill>
                  <a:srgbClr val="002060"/>
                </a:solidFill>
              </a:rPr>
              <a:t>provide</a:t>
            </a:r>
            <a:r>
              <a:rPr lang="en-US" sz="1051" b="0" dirty="0" smtClean="0">
                <a:solidFill>
                  <a:srgbClr val="002060"/>
                </a:solidFill>
              </a:rPr>
              <a:t>: I oversee </a:t>
            </a:r>
            <a:r>
              <a:rPr lang="en-US" sz="1051" b="0" dirty="0">
                <a:solidFill>
                  <a:srgbClr val="002060"/>
                </a:solidFill>
              </a:rPr>
              <a:t>the Personal Financial Management Program </a:t>
            </a:r>
            <a:r>
              <a:rPr lang="en-US" sz="1051" b="0" dirty="0" smtClean="0">
                <a:solidFill>
                  <a:srgbClr val="002060"/>
                </a:solidFill>
              </a:rPr>
              <a:t>for District 14, </a:t>
            </a:r>
            <a:r>
              <a:rPr lang="en-US" sz="1051" b="0" dirty="0">
                <a:solidFill>
                  <a:srgbClr val="002060"/>
                </a:solidFill>
              </a:rPr>
              <a:t>primarily providing </a:t>
            </a:r>
            <a:r>
              <a:rPr lang="en-US" sz="1051" b="0" dirty="0" smtClean="0">
                <a:solidFill>
                  <a:srgbClr val="002060"/>
                </a:solidFill>
              </a:rPr>
              <a:t>training and assistance </a:t>
            </a:r>
            <a:r>
              <a:rPr lang="en-US" sz="1051" b="0" dirty="0">
                <a:solidFill>
                  <a:srgbClr val="002060"/>
                </a:solidFill>
              </a:rPr>
              <a:t>to Command Financial </a:t>
            </a:r>
            <a:r>
              <a:rPr lang="en-US" sz="1051" b="0" dirty="0" smtClean="0">
                <a:solidFill>
                  <a:srgbClr val="002060"/>
                </a:solidFill>
              </a:rPr>
              <a:t>Specialists. In addition, I provide financial </a:t>
            </a:r>
            <a:r>
              <a:rPr lang="en-US" sz="1051" b="0" dirty="0">
                <a:solidFill>
                  <a:srgbClr val="002060"/>
                </a:solidFill>
              </a:rPr>
              <a:t>e</a:t>
            </a:r>
            <a:r>
              <a:rPr lang="en-US" sz="1051" b="0" dirty="0" smtClean="0">
                <a:solidFill>
                  <a:srgbClr val="002060"/>
                </a:solidFill>
              </a:rPr>
              <a:t>ducation, financial </a:t>
            </a:r>
            <a:r>
              <a:rPr lang="en-US" sz="1051" b="0" dirty="0">
                <a:solidFill>
                  <a:srgbClr val="002060"/>
                </a:solidFill>
              </a:rPr>
              <a:t>c</a:t>
            </a:r>
            <a:r>
              <a:rPr lang="en-US" sz="1051" b="0" dirty="0" smtClean="0">
                <a:solidFill>
                  <a:srgbClr val="002060"/>
                </a:solidFill>
              </a:rPr>
              <a:t>ounseling and resources </a:t>
            </a:r>
            <a:r>
              <a:rPr lang="en-US" sz="1051" b="0" dirty="0">
                <a:solidFill>
                  <a:srgbClr val="002060"/>
                </a:solidFill>
              </a:rPr>
              <a:t>and </a:t>
            </a:r>
            <a:r>
              <a:rPr lang="en-US" sz="1051" b="0" dirty="0" smtClean="0">
                <a:solidFill>
                  <a:srgbClr val="002060"/>
                </a:solidFill>
              </a:rPr>
              <a:t>referrals to Coast Guard members and their families.</a:t>
            </a:r>
          </a:p>
          <a:p>
            <a:endParaRPr lang="en-US" sz="1051" b="0" dirty="0">
              <a:solidFill>
                <a:srgbClr val="002060"/>
              </a:solidFill>
            </a:endParaRPr>
          </a:p>
          <a:p>
            <a:r>
              <a:rPr lang="en-US" sz="1051" u="sng" dirty="0">
                <a:solidFill>
                  <a:srgbClr val="002060"/>
                </a:solidFill>
              </a:rPr>
              <a:t>Professional Milestones: (advancement, SWE, Promotion, RELAD/</a:t>
            </a:r>
            <a:r>
              <a:rPr lang="en-US" sz="1051" u="sng" dirty="0" err="1">
                <a:solidFill>
                  <a:srgbClr val="002060"/>
                </a:solidFill>
              </a:rPr>
              <a:t>EoE</a:t>
            </a:r>
            <a:r>
              <a:rPr lang="en-US" sz="1051" u="sng" dirty="0" smtClean="0">
                <a:solidFill>
                  <a:srgbClr val="002060"/>
                </a:solidFill>
              </a:rPr>
              <a:t>):</a:t>
            </a:r>
            <a:endParaRPr lang="en-US" sz="1051" b="0" dirty="0">
              <a:solidFill>
                <a:srgbClr val="002060"/>
              </a:solidFill>
            </a:endParaRPr>
          </a:p>
          <a:p>
            <a:r>
              <a:rPr lang="en-US" sz="1051" b="0" dirty="0" smtClean="0">
                <a:solidFill>
                  <a:srgbClr val="002060"/>
                </a:solidFill>
              </a:rPr>
              <a:t>Master </a:t>
            </a:r>
            <a:r>
              <a:rPr lang="en-US" sz="1051" b="0" dirty="0">
                <a:solidFill>
                  <a:srgbClr val="002060"/>
                </a:solidFill>
              </a:rPr>
              <a:t>in Business </a:t>
            </a:r>
            <a:r>
              <a:rPr lang="en-US" sz="1051" b="0" dirty="0" smtClean="0">
                <a:solidFill>
                  <a:srgbClr val="002060"/>
                </a:solidFill>
              </a:rPr>
              <a:t>Administration</a:t>
            </a:r>
          </a:p>
          <a:p>
            <a:r>
              <a:rPr lang="en-US" sz="1051" b="0" dirty="0" smtClean="0">
                <a:solidFill>
                  <a:srgbClr val="002060"/>
                </a:solidFill>
              </a:rPr>
              <a:t>Accredited Financial Counselor </a:t>
            </a:r>
            <a:r>
              <a:rPr lang="en-US" sz="1051" b="0" dirty="0">
                <a:solidFill>
                  <a:srgbClr val="002060"/>
                </a:solidFill>
              </a:rPr>
              <a:t>D</a:t>
            </a:r>
            <a:r>
              <a:rPr lang="en-US" sz="1051" b="0" dirty="0" smtClean="0">
                <a:solidFill>
                  <a:srgbClr val="002060"/>
                </a:solidFill>
              </a:rPr>
              <a:t>esignation</a:t>
            </a:r>
          </a:p>
          <a:p>
            <a:r>
              <a:rPr lang="en-US" sz="1051" b="0" dirty="0" smtClean="0">
                <a:solidFill>
                  <a:srgbClr val="002060"/>
                </a:solidFill>
              </a:rPr>
              <a:t>Chartered </a:t>
            </a:r>
            <a:r>
              <a:rPr lang="en-US" sz="1051" b="0" dirty="0">
                <a:solidFill>
                  <a:srgbClr val="002060"/>
                </a:solidFill>
              </a:rPr>
              <a:t>Financial Consultant D</a:t>
            </a:r>
            <a:r>
              <a:rPr lang="en-US" sz="1051" b="0" dirty="0" smtClean="0">
                <a:solidFill>
                  <a:srgbClr val="002060"/>
                </a:solidFill>
              </a:rPr>
              <a:t>esignation</a:t>
            </a:r>
            <a:endParaRPr lang="en-US" sz="1051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867" y="2"/>
            <a:ext cx="10001047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Graziella Panetta, MBA,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ChFC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®, 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AFC® (Graziella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Personal Financial Manager</a:t>
            </a:r>
            <a:endParaRPr lang="en-US" sz="100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6DC79D-BA27-4D95-90AB-758FB3B1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1" y="125835"/>
            <a:ext cx="2225233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76683"/>
            <a:ext cx="2091267" cy="25173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51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Assignment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05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 Advocacy Specialist</a:t>
            </a:r>
            <a:endParaRPr lang="en-US" sz="105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Sand Island Pkwy</a:t>
            </a:r>
          </a:p>
          <a:p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Honolulu, </a:t>
            </a:r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</a:t>
            </a:r>
            <a:endParaRPr lang="en-US" sz="105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Mary.K.Robredo@USCG.mil</a:t>
            </a:r>
            <a:endParaRPr lang="en-US" sz="105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808)842-2770(office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808)798-0461(cell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051" u="sng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1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Qualifications: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Master of Social Work, U of Washington, 1981</a:t>
            </a:r>
          </a:p>
          <a:p>
            <a:endParaRPr lang="en-US" sz="1050" dirty="0">
              <a:solidFill>
                <a:srgbClr val="00206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1051" b="1" u="sng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LCSW- Colorado </a:t>
            </a:r>
            <a:r>
              <a:rPr lang="en-US" sz="1051" b="1" u="sng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1998-present</a:t>
            </a:r>
            <a:endParaRPr lang="en-US" sz="1051" b="1" u="sng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600" y="1351614"/>
            <a:ext cx="8974667" cy="163121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algn="ctr"/>
            <a:endParaRPr lang="en-US" sz="1000" u="sng" dirty="0">
              <a:solidFill>
                <a:srgbClr val="002060"/>
              </a:solidFill>
            </a:endParaRPr>
          </a:p>
          <a:p>
            <a:r>
              <a:rPr lang="en-US" sz="1000" u="sng" dirty="0" smtClean="0">
                <a:solidFill>
                  <a:srgbClr val="002060"/>
                </a:solidFill>
              </a:rPr>
              <a:t>Services I </a:t>
            </a:r>
            <a:r>
              <a:rPr lang="en-US" sz="1000" b="0" u="sng" dirty="0" smtClean="0">
                <a:solidFill>
                  <a:srgbClr val="002060"/>
                </a:solidFill>
              </a:rPr>
              <a:t>provide</a:t>
            </a:r>
            <a:r>
              <a:rPr lang="en-US" sz="1000" b="0" dirty="0" smtClean="0">
                <a:solidFill>
                  <a:srgbClr val="002060"/>
                </a:solidFill>
              </a:rPr>
              <a:t>: I serve </a:t>
            </a:r>
            <a:r>
              <a:rPr lang="en-US" sz="1000" b="0" dirty="0">
                <a:solidFill>
                  <a:srgbClr val="002060"/>
                </a:solidFill>
              </a:rPr>
              <a:t>to help reduce and prevent family violence within the Coast Guard by promoting healthy family life via relevant information, resources, and referrals</a:t>
            </a:r>
            <a:r>
              <a:rPr lang="en-US" sz="1000" b="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1000" b="0" dirty="0" smtClean="0">
                <a:solidFill>
                  <a:srgbClr val="002060"/>
                </a:solidFill>
              </a:rPr>
              <a:t>I provide guidance to Command and Individuals on Domestic Violence and Child Abuse Issues.</a:t>
            </a:r>
          </a:p>
          <a:p>
            <a:r>
              <a:rPr lang="en-US" sz="1000" b="0" dirty="0" smtClean="0">
                <a:solidFill>
                  <a:srgbClr val="002060"/>
                </a:solidFill>
              </a:rPr>
              <a:t>I provide individual, couples and family counseling.</a:t>
            </a:r>
          </a:p>
          <a:p>
            <a:r>
              <a:rPr lang="en-US" sz="1000" b="0" dirty="0" smtClean="0">
                <a:solidFill>
                  <a:srgbClr val="002060"/>
                </a:solidFill>
              </a:rPr>
              <a:t>I offer a variety of Individual, Marriage and Family Enrichment classes to include PREP: Fighting for Your Marriage, Step-Family Classes, Parenting Classes, Seven Habits of Highly Effective Military Families  and Marriage classes, Stress Management and  several other topic.  Please call me and see what I can offer your unit</a:t>
            </a:r>
            <a:r>
              <a:rPr lang="en-US" sz="1000" b="0" dirty="0" smtClean="0">
                <a:solidFill>
                  <a:srgbClr val="002060"/>
                </a:solidFill>
              </a:rPr>
              <a:t>!</a:t>
            </a:r>
            <a:endParaRPr lang="en-US" sz="1000" b="0" dirty="0">
              <a:solidFill>
                <a:srgbClr val="002060"/>
              </a:solidFill>
            </a:endParaRPr>
          </a:p>
          <a:p>
            <a:endParaRPr lang="en-US" sz="1000" b="0" dirty="0">
              <a:solidFill>
                <a:srgbClr val="002060"/>
              </a:solidFill>
            </a:endParaRPr>
          </a:p>
          <a:p>
            <a:endParaRPr lang="en-US" sz="1000" u="sng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" y="113459"/>
            <a:ext cx="1850596" cy="2476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0950" y="2476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(Mary) Katherine Robredo</a:t>
            </a:r>
          </a:p>
          <a:p>
            <a:pPr algn="ctr"/>
            <a:r>
              <a:rPr lang="en-US" sz="2000" b="1" dirty="0" smtClean="0"/>
              <a:t>Family Advocacy Specialist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090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470" y="3162220"/>
            <a:ext cx="2601884" cy="320087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Assignment</a:t>
            </a:r>
            <a:r>
              <a:rPr lang="en-US" sz="10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en-US" sz="10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D14 Acting EAP Coordinator 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D11 EAP Coordinator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 Los Angeles Long Beach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1001 S Seaside Avenue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 Pedro, CA 90731</a:t>
            </a:r>
          </a:p>
          <a:p>
            <a:endParaRPr lang="en-US" sz="9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Tiffani.collier@uscg.mil</a:t>
            </a:r>
          </a:p>
          <a:p>
            <a:endParaRPr lang="en-US" sz="9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(310) 521-6136 (office)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(310) 877-3779 (cell)</a:t>
            </a:r>
          </a:p>
          <a:p>
            <a:endParaRPr lang="en-US" sz="9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u="sng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TEAMS Address: 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Tiffani.s.collier.civ@cvr.mil</a:t>
            </a:r>
            <a:endParaRPr lang="en-US" sz="9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9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Qualifications</a:t>
            </a:r>
            <a:r>
              <a:rPr lang="en-US" sz="1000" b="1" u="sng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en-US" sz="1000" u="sng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 in Leadership and Development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BS in Organizational Psychology</a:t>
            </a:r>
          </a:p>
          <a:p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Certified Instructor: </a:t>
            </a:r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CISM</a:t>
            </a:r>
            <a:endParaRPr lang="en-US" sz="9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179" y="1388321"/>
            <a:ext cx="8192321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algn="just"/>
            <a:r>
              <a:rPr lang="en-US" sz="1200" u="sng" dirty="0" smtClean="0">
                <a:solidFill>
                  <a:srgbClr val="002060"/>
                </a:solidFill>
              </a:rPr>
              <a:t>Service I provide:</a:t>
            </a:r>
            <a:r>
              <a:rPr lang="en-US" sz="1200" b="0" dirty="0" smtClean="0">
                <a:solidFill>
                  <a:srgbClr val="002060"/>
                </a:solidFill>
              </a:rPr>
              <a:t> I serve as the point of contact for all employee assistance issues.  I provide prevention training, response, and support services to those impacted by critical/traumatic incidents, workplace violence threat, and suicidal behaviors. I oversee the CG-SUPRT contract and ensure that you are able to access counseling (and I </a:t>
            </a:r>
            <a:r>
              <a:rPr lang="en-US" sz="1200" b="0" dirty="0" smtClean="0">
                <a:solidFill>
                  <a:srgbClr val="002060"/>
                </a:solidFill>
              </a:rPr>
              <a:t>manage</a:t>
            </a:r>
            <a:endParaRPr lang="en-US" sz="1200" u="sng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2817" y="-8721"/>
            <a:ext cx="10001047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Tiffani Collier</a:t>
            </a:r>
          </a:p>
          <a:p>
            <a:pPr lvl="0"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(Tiffani)</a:t>
            </a:r>
          </a:p>
          <a:p>
            <a:pPr lvl="0"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Employee Assistance Program Coordinator</a:t>
            </a:r>
          </a:p>
          <a:p>
            <a:pPr lvl="0" algn="ctr"/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Temporarily covering D14 during our EAPC vacancy</a:t>
            </a:r>
            <a:endParaRPr lang="en-US" sz="100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AutoShape 2" descr="https://mail.uscg.mil/owa/attachment.ashx?id=RgAAAADICNFkgvfEQYoC%2fvmdoOsmBwB6fGZ8z089Q6CvWEsYLolZAAAFVN%2bOAAAF1Mui319PRrzgUNVSlv93AAEpY9JrAAAJ&amp;attcnt=1&amp;attid0=BAAAAAAA&amp;attcid0=90554269-C1FC-4AE8-A419-A04E2429A3BB"/>
          <p:cNvSpPr>
            <a:spLocks noChangeAspect="1" noChangeArrowheads="1"/>
          </p:cNvSpPr>
          <p:nvPr/>
        </p:nvSpPr>
        <p:spPr bwMode="auto">
          <a:xfrm>
            <a:off x="63499" y="-136526"/>
            <a:ext cx="1561913" cy="15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0" y="101600"/>
            <a:ext cx="2166290" cy="28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677" y="3156483"/>
            <a:ext cx="2358649" cy="12234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50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Assignment:</a:t>
            </a:r>
          </a:p>
          <a:p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 Honolulu HSWL </a:t>
            </a:r>
          </a:p>
          <a:p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Sand Island Pkwy</a:t>
            </a:r>
          </a:p>
          <a:p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Honolulu, HI 96819</a:t>
            </a:r>
            <a:endParaRPr lang="en-US" sz="105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jessica.r.dung@uscg.mil</a:t>
            </a:r>
            <a:endParaRPr lang="en-US" sz="105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 842-2088 </a:t>
            </a:r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(office)</a:t>
            </a:r>
          </a:p>
          <a:p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 </a:t>
            </a:r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419-4728 </a:t>
            </a:r>
            <a:r>
              <a:rPr lang="en-US" sz="105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(cell</a:t>
            </a:r>
            <a:r>
              <a:rPr lang="en-US" sz="105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05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9431" y="2877053"/>
            <a:ext cx="9458486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50" u="sng" dirty="0" smtClean="0">
                <a:solidFill>
                  <a:srgbClr val="002060"/>
                </a:solidFill>
              </a:rPr>
              <a:t>Services I provide:</a:t>
            </a:r>
            <a:r>
              <a:rPr lang="en-US" sz="1050" b="0" dirty="0" smtClean="0">
                <a:solidFill>
                  <a:srgbClr val="002060"/>
                </a:solidFill>
              </a:rPr>
              <a:t> I facilitate access to a full range of relocation services, including transition out of the Coast Guard, spouse employment assistance, and sponsorship.  I also oversee the Ombudsman program for District 14, providing training, resources, and assistance to Ombudsmen and their commands.</a:t>
            </a:r>
            <a:endParaRPr lang="en-US" sz="1050" u="sng" dirty="0" smtClean="0">
              <a:solidFill>
                <a:srgbClr val="002060"/>
              </a:solidFill>
            </a:endParaRPr>
          </a:p>
          <a:p>
            <a:endParaRPr lang="en-US" sz="1050" u="sng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9311">
            <a:off x="9703802" y="197149"/>
            <a:ext cx="2104468" cy="2102364"/>
          </a:xfrm>
          <a:prstGeom prst="ellipse">
            <a:avLst/>
          </a:prstGeom>
          <a:ln w="254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665" r="5725" b="47139"/>
          <a:stretch/>
        </p:blipFill>
        <p:spPr>
          <a:xfrm>
            <a:off x="187166" y="344442"/>
            <a:ext cx="2258568" cy="24711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06917" y="387985"/>
            <a:ext cx="57757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Jessica Dung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(Jessica or Jess)</a:t>
            </a:r>
          </a:p>
          <a:p>
            <a:pPr lvl="0"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Transition Relocation Manager</a:t>
            </a:r>
          </a:p>
          <a:p>
            <a:pPr lvl="0"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Ombudsman Program Coordinator</a:t>
            </a:r>
          </a:p>
          <a:p>
            <a:pPr lvl="0"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Legacy Health Promotion Manager </a:t>
            </a:r>
            <a:endParaRPr lang="en-US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066" y="4120058"/>
            <a:ext cx="2601884" cy="23562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051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Assignment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 Resource Specialist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 Honolulu, D14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Sand Island Pkwy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Honolulu, HI. 96813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Office:(808) 842-2089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Fax: (808)842-2098</a:t>
            </a: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Cell: (808) 688-7052</a:t>
            </a:r>
          </a:p>
          <a:p>
            <a:endParaRPr lang="en-US" sz="1051" u="sng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1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Qualifications:</a:t>
            </a:r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 (Psychology), Masters Healthcare Administration</a:t>
            </a:r>
            <a:endParaRPr lang="en-US" sz="1051" b="1" u="sng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1" b="1" u="sng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5867" y="2186795"/>
            <a:ext cx="9640354" cy="57746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051" u="sng" dirty="0">
                <a:solidFill>
                  <a:srgbClr val="002060"/>
                </a:solidFill>
              </a:rPr>
              <a:t>Services I provide: </a:t>
            </a:r>
            <a:r>
              <a:rPr lang="en-US" sz="1051" b="0" dirty="0">
                <a:solidFill>
                  <a:srgbClr val="002060"/>
                </a:solidFill>
              </a:rPr>
              <a:t>I provide assistance with Special Needs program enrollment, updates, and information and referral services for child care, elder care, school issues, scholarships, and adoption. </a:t>
            </a:r>
            <a:endParaRPr lang="en-US" sz="1051" u="sng" dirty="0">
              <a:solidFill>
                <a:srgbClr val="002060"/>
              </a:solidFill>
            </a:endParaRPr>
          </a:p>
          <a:p>
            <a:endParaRPr lang="en-US" sz="1051" b="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867" y="2"/>
            <a:ext cx="1000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Stacey Sawyer </a:t>
            </a:r>
          </a:p>
          <a:p>
            <a:pPr lvl="0"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Family Resource Specialist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 descr="A person posing for a picture&#10;&#10;Description automatically generated">
            <a:extLst>
              <a:ext uri="{FF2B5EF4-FFF2-40B4-BE49-F238E27FC236}">
                <a16:creationId xmlns:a16="http://schemas.microsoft.com/office/drawing/2014/main" id="{A740E462-F997-704A-8E8C-483D8B23F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2" y="142552"/>
            <a:ext cx="1745827" cy="37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183" y="3389810"/>
            <a:ext cx="2123680" cy="10618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Assignment</a:t>
            </a:r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Secretary</a:t>
            </a:r>
          </a:p>
          <a:p>
            <a:r>
              <a:rPr lang="en-US" sz="900" u="sng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USCG Base Honolulu HSWL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Sand Island Pkwy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Honolulu, HI 96819</a:t>
            </a:r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ulee.d.farquharson@uscg.mil</a:t>
            </a:r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 842-2085 </a:t>
            </a:r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(office</a:t>
            </a:r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628" y="1338654"/>
            <a:ext cx="9756372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900" u="sng" dirty="0" smtClean="0">
                <a:solidFill>
                  <a:srgbClr val="002060"/>
                </a:solidFill>
              </a:rPr>
              <a:t>Services I provide:</a:t>
            </a:r>
            <a:r>
              <a:rPr lang="en-US" sz="900" b="0" dirty="0" smtClean="0">
                <a:solidFill>
                  <a:srgbClr val="002060"/>
                </a:solidFill>
              </a:rPr>
              <a:t> Administrative, budgetary, editorial, and technical support for the D14 Regional Practice.</a:t>
            </a:r>
            <a:endParaRPr lang="en-US" sz="900" b="0" dirty="0">
              <a:solidFill>
                <a:srgbClr val="002060"/>
              </a:solidFill>
            </a:endParaRPr>
          </a:p>
          <a:p>
            <a:endParaRPr lang="en-US" sz="900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3290" y="261738"/>
            <a:ext cx="1000104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Deana </a:t>
            </a:r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Farquharson</a:t>
            </a:r>
            <a:endParaRPr lang="en-US" sz="100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3" y="261738"/>
            <a:ext cx="1957047" cy="29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48314"/>
            <a:ext cx="2601884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 Assignment</a:t>
            </a:r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 Honolulu HSWL </a:t>
            </a:r>
            <a:r>
              <a:rPr lang="en-US" sz="9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D14 Regional Practice Manager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Work-Life Supervisor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400 Sand Island Pkwy</a:t>
            </a: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Honolulu, HI 96819</a:t>
            </a:r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jessica.e.hamilton@uscg.mil</a:t>
            </a:r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(808) 842-2086 </a:t>
            </a:r>
            <a:r>
              <a:rPr lang="en-US" sz="9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(office)</a:t>
            </a:r>
          </a:p>
          <a:p>
            <a:endParaRPr lang="en-US" sz="9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900" u="sng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795" y="1666221"/>
            <a:ext cx="9590116" cy="12234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endParaRPr lang="en-US" sz="1050" b="0" dirty="0">
              <a:solidFill>
                <a:srgbClr val="002060"/>
              </a:solidFill>
            </a:endParaRPr>
          </a:p>
          <a:p>
            <a:r>
              <a:rPr lang="en-US" sz="1050" u="sng" dirty="0" smtClean="0">
                <a:solidFill>
                  <a:srgbClr val="002060"/>
                </a:solidFill>
              </a:rPr>
              <a:t>Qualifications:</a:t>
            </a:r>
          </a:p>
          <a:p>
            <a:endParaRPr lang="en-US" sz="1050" u="sng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Bachelor of Science in Business Administration, Management (Hawaii Pacific University)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Master of Health Administration (Baylor University)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002060"/>
                </a:solidFill>
              </a:rPr>
              <a:t>Master of Business Administration (Baylor University)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864" y="0"/>
            <a:ext cx="10001047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LCDR </a:t>
            </a:r>
            <a:r>
              <a:rPr lang="en-US" sz="18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Jessica </a:t>
            </a:r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Hamilton</a:t>
            </a:r>
          </a:p>
          <a:p>
            <a:pPr lvl="0" algn="ctr"/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D14 </a:t>
            </a:r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Regional Practice Manager</a:t>
            </a:r>
          </a:p>
          <a:p>
            <a:pPr lvl="0" algn="ctr"/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Base Honolulu HSWL Department Head</a:t>
            </a:r>
          </a:p>
          <a:p>
            <a:pPr lvl="0" algn="ctr"/>
            <a:r>
              <a:rPr lang="en-US" sz="1801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Work-Life Supervisor</a:t>
            </a:r>
            <a:endParaRPr lang="en-US" sz="1001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2" t="4869" r="564" b="7268"/>
          <a:stretch/>
        </p:blipFill>
        <p:spPr>
          <a:xfrm>
            <a:off x="-118535" y="78104"/>
            <a:ext cx="2326917" cy="2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909</Words>
  <Application>Microsoft Office PowerPoint</Application>
  <PresentationFormat>Widescreen</PresentationFormat>
  <Paragraphs>145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Mark C (Chris) LT</dc:creator>
  <cp:lastModifiedBy>Hamilton, Jessica E LCDR</cp:lastModifiedBy>
  <cp:revision>193</cp:revision>
  <cp:lastPrinted>2020-07-18T01:08:52Z</cp:lastPrinted>
  <dcterms:created xsi:type="dcterms:W3CDTF">2019-01-04T13:24:07Z</dcterms:created>
  <dcterms:modified xsi:type="dcterms:W3CDTF">2020-10-07T19:59:10Z</dcterms:modified>
</cp:coreProperties>
</file>